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7FF"/>
    <a:srgbClr val="79FFE5"/>
    <a:srgbClr val="00FFCC"/>
    <a:srgbClr val="EAB7FF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E694A-4A39-AA93-25D4-3D84DAA57DAB}" v="19" dt="2024-04-15T15:27:46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4C286-1C41-E518-6271-05BD07362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05C2-1C60-AA48-A6B2-F58ACD52F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DCEF9-145E-5D4A-6A78-24A9300A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86E28-72D9-1AA1-B160-6F7037E73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F37D8-36DB-4C31-0FB0-76192E30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4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8E32-53C0-47C8-0350-A5E858812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E2C99D-C609-8BD2-8978-9F9EA604B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B9873-8775-62C8-9182-216383542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09D94-029D-2C1D-A1E3-00794CCA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B7DA4-4339-925F-6DAA-9B5704128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76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57799-3DE7-A2E2-DB6C-557DC7EC7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320A5-50E2-49C2-BF50-E76E7E451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D967C-FDAA-16CA-0CA5-A212B4F3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D8E12-964D-5DD8-D14B-D8463ED5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66630-5C42-246F-F966-53D3C2B2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73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CDC59-53BC-D89E-0D0E-42FAA7FB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ABC6-EAD8-0748-CE10-F981A6E77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8C1FD-61F4-5814-DA1B-D88F9B00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801F3-7F8F-CB00-DFA7-E1E528A6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D0B06-9FF8-E36E-FF07-E1C2BFD7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78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75DF-A2A1-2219-AA41-3FE1E2DFB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67DA1-EC03-BA78-D49A-375994580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E9C40-F095-76FC-BC98-ADC84B05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07109-EADE-DD77-3164-DEECCA3E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9B4F9-417A-FAD4-167C-5ED483B5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6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CD1A9-2278-61E9-F87C-F0C3F6B45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813EC-6EF1-3166-F7DB-C61EDCB65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3E01F-E18D-37C9-3A21-578C89657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24EE4-9FB7-0648-72A9-D0CBFAC1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C1DCF-D9E0-FCCA-26C7-FF256933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FB8C4-2A40-5B9E-E1CA-98E82D72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2317-E625-2294-80C2-2AC21BF4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50591-5411-860D-A441-5EECD8AD7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D494D-4F2D-90CC-911C-C6768F0A4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B0D1E0-5436-3F03-DCB8-EBF3EDD19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F6E290-F383-4AB8-C280-F1BEFF5CC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F0569-B76F-55B4-C616-5BBD4517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1359B1-7937-B681-F5EA-95E7F575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4D03C-20C1-FF9F-1017-2423C126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0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10C5-0763-B4DF-5EFE-1126B7AF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E30AE-7665-40F5-29E5-77BFA66A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0307A-CEA8-A4CB-008E-A27A91149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153C6-5473-84E4-D6C5-8421E976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5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48D4D-C55A-C9BC-530D-A5989045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1EE5B-B221-C499-BFAC-44E4F771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1B3A7-F949-458F-A464-EF76C120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2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D9939-29E5-E706-4390-C4A19BF5C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2BE0E-C537-FD64-7E51-AEDE58F5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A103C-1DCA-F7F0-91AF-C7F0EAFA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45FA6-DD76-F025-EB16-261459E3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56673-431C-C55F-0F47-6CEABF66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5FB44-24A7-697B-DB0D-B1B0D121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2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0771-5E22-1058-E07B-256BE864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44E97-B3EE-C06F-1C28-B39E70E7F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2C477-E07D-57FB-1905-CA7BA7238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568D2-C50C-1A1C-17B9-D2611C286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B529A-3A9F-19D2-5E9E-4C97B36D2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33135-4A6F-F18D-7338-51C2B427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6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4E03F-9CCB-2470-D52D-EE959263F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69459-04EE-B4ED-7D04-2000E9A70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B86E9-0D89-E4E8-FC13-68CE9A366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80AE6-8904-4CDC-BBE5-1CC43123AEBC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BBF61-CFAC-03F4-F2A3-F3DAD24E0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4D615-6BFF-08C9-0442-A76D5A14C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599E-40FC-4B86-B88C-053567AED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2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microsoft.com/office/2007/relationships/hdphoto" Target="../media/hdphoto2.wdp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CCB140-8536-5F87-66B6-9A87E9C3161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270588"/>
            <a:ext cx="6860847" cy="68608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3E2165-9CDD-0C04-E173-D98887ED3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5649" y="270588"/>
            <a:ext cx="6232848" cy="1894115"/>
          </a:xfrm>
        </p:spPr>
        <p:txBody>
          <a:bodyPr>
            <a:normAutofit/>
          </a:bodyPr>
          <a:lstStyle/>
          <a:p>
            <a:r>
              <a:rPr lang="en-GB" sz="5500" u="sng">
                <a:latin typeface="Trebuchet MS" panose="020B0603020202020204" pitchFamily="34" charset="0"/>
              </a:rPr>
              <a:t>PE Extra-Curricular Programme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0A7CA0-C573-B8A5-B9E7-A4D879D6FDB0}"/>
              </a:ext>
            </a:extLst>
          </p:cNvPr>
          <p:cNvSpPr txBox="1"/>
          <p:nvPr/>
        </p:nvSpPr>
        <p:spPr>
          <a:xfrm>
            <a:off x="6616115" y="2164703"/>
            <a:ext cx="45519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Trebuchet MS" panose="020B0603020202020204" pitchFamily="34" charset="0"/>
              </a:rPr>
              <a:t>Join an extra-curricular sports club to have fun and learn.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>
                <a:latin typeface="Trebuchet MS" panose="020B0603020202020204" pitchFamily="34" charset="0"/>
              </a:rPr>
              <a:t>Perform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>
                <a:latin typeface="Trebuchet MS" panose="020B0603020202020204" pitchFamily="34" charset="0"/>
              </a:rPr>
              <a:t>Coach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>
                <a:latin typeface="Trebuchet MS" panose="020B0603020202020204" pitchFamily="34" charset="0"/>
              </a:rPr>
              <a:t>Officiate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>
              <a:latin typeface="Trebuchet MS" panose="020B0603020202020204" pitchFamily="34" charset="0"/>
            </a:endParaRPr>
          </a:p>
          <a:p>
            <a:r>
              <a:rPr lang="en-GB">
                <a:latin typeface="Trebuchet MS" panose="020B0603020202020204" pitchFamily="34" charset="0"/>
              </a:rPr>
              <a:t>Sign up for a club with Mr Critchlow and register at the beginning of the session with the teacher. </a:t>
            </a:r>
          </a:p>
          <a:p>
            <a:endParaRPr lang="en-GB">
              <a:latin typeface="Trebuchet MS" panose="020B0603020202020204" pitchFamily="34" charset="0"/>
            </a:endParaRPr>
          </a:p>
          <a:p>
            <a:r>
              <a:rPr lang="en-GB">
                <a:latin typeface="Trebuchet MS" panose="020B0603020202020204" pitchFamily="34" charset="0"/>
              </a:rPr>
              <a:t>Active body, active mind. Get the most out of physical education at school.</a:t>
            </a:r>
          </a:p>
          <a:p>
            <a:endParaRPr lang="en-GB">
              <a:latin typeface="Trebuchet MS" panose="020B0603020202020204" pitchFamily="34" charset="0"/>
            </a:endParaRPr>
          </a:p>
          <a:p>
            <a:r>
              <a:rPr lang="en-GB">
                <a:latin typeface="Trebuchet MS" panose="020B0603020202020204" pitchFamily="34" charset="0"/>
              </a:rPr>
              <a:t>Passionate about a sport? Talk to Mr Critchlow about it being added to the programme.</a:t>
            </a:r>
          </a:p>
        </p:txBody>
      </p:sp>
    </p:spTree>
    <p:extLst>
      <p:ext uri="{BB962C8B-B14F-4D97-AF65-F5344CB8AC3E}">
        <p14:creationId xmlns:p14="http://schemas.microsoft.com/office/powerpoint/2010/main" val="215111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53FE1F-6C7E-FD2A-4317-FA71D92F54BE}"/>
              </a:ext>
            </a:extLst>
          </p:cNvPr>
          <p:cNvGraphicFramePr>
            <a:graphicFrameLocks noGrp="1"/>
          </p:cNvGraphicFramePr>
          <p:nvPr/>
        </p:nvGraphicFramePr>
        <p:xfrm>
          <a:off x="386080" y="361949"/>
          <a:ext cx="11318240" cy="6275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836">
                  <a:extLst>
                    <a:ext uri="{9D8B030D-6E8A-4147-A177-3AD203B41FA5}">
                      <a16:colId xmlns:a16="http://schemas.microsoft.com/office/drawing/2014/main" val="1698024925"/>
                    </a:ext>
                  </a:extLst>
                </a:gridCol>
                <a:gridCol w="1885836">
                  <a:extLst>
                    <a:ext uri="{9D8B030D-6E8A-4147-A177-3AD203B41FA5}">
                      <a16:colId xmlns:a16="http://schemas.microsoft.com/office/drawing/2014/main" val="2369699849"/>
                    </a:ext>
                  </a:extLst>
                </a:gridCol>
                <a:gridCol w="1886642">
                  <a:extLst>
                    <a:ext uri="{9D8B030D-6E8A-4147-A177-3AD203B41FA5}">
                      <a16:colId xmlns:a16="http://schemas.microsoft.com/office/drawing/2014/main" val="1451698984"/>
                    </a:ext>
                  </a:extLst>
                </a:gridCol>
                <a:gridCol w="1886642">
                  <a:extLst>
                    <a:ext uri="{9D8B030D-6E8A-4147-A177-3AD203B41FA5}">
                      <a16:colId xmlns:a16="http://schemas.microsoft.com/office/drawing/2014/main" val="300422691"/>
                    </a:ext>
                  </a:extLst>
                </a:gridCol>
                <a:gridCol w="1886642">
                  <a:extLst>
                    <a:ext uri="{9D8B030D-6E8A-4147-A177-3AD203B41FA5}">
                      <a16:colId xmlns:a16="http://schemas.microsoft.com/office/drawing/2014/main" val="1974975187"/>
                    </a:ext>
                  </a:extLst>
                </a:gridCol>
                <a:gridCol w="1886642">
                  <a:extLst>
                    <a:ext uri="{9D8B030D-6E8A-4147-A177-3AD203B41FA5}">
                      <a16:colId xmlns:a16="http://schemas.microsoft.com/office/drawing/2014/main" val="2414114669"/>
                    </a:ext>
                  </a:extLst>
                </a:gridCol>
              </a:tblGrid>
              <a:tr h="6787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Monday</a:t>
                      </a:r>
                      <a:endParaRPr lang="en-GB" sz="240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Tuesday</a:t>
                      </a:r>
                      <a:endParaRPr lang="en-GB" sz="240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Wednesday</a:t>
                      </a:r>
                      <a:endParaRPr lang="en-GB" sz="240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Thursday</a:t>
                      </a:r>
                      <a:endParaRPr lang="en-GB" sz="240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Friday</a:t>
                      </a:r>
                      <a:endParaRPr lang="en-GB" sz="240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711012"/>
                  </a:ext>
                </a:extLst>
              </a:tr>
              <a:tr h="5596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During</a:t>
                      </a:r>
                      <a:endParaRPr lang="en-GB" sz="3200">
                        <a:solidFill>
                          <a:schemeClr val="tx1"/>
                        </a:solidFill>
                        <a:effectLst/>
                        <a:latin typeface="Trebuchet MS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School</a:t>
                      </a:r>
                      <a:endParaRPr lang="en-GB" sz="320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47429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E1EE2FE7-E13C-BF2A-D89E-3A785E25E840}"/>
              </a:ext>
            </a:extLst>
          </p:cNvPr>
          <p:cNvGrpSpPr>
            <a:grpSpLocks/>
          </p:cNvGrpSpPr>
          <p:nvPr/>
        </p:nvGrpSpPr>
        <p:grpSpPr>
          <a:xfrm>
            <a:off x="2575102" y="1848172"/>
            <a:ext cx="1190625" cy="1254125"/>
            <a:chOff x="0" y="0"/>
            <a:chExt cx="1190625" cy="1254125"/>
          </a:xfrm>
        </p:grpSpPr>
        <p:sp>
          <p:nvSpPr>
            <p:cNvPr id="22" name="Text Box 2">
              <a:extLst>
                <a:ext uri="{FF2B5EF4-FFF2-40B4-BE49-F238E27FC236}">
                  <a16:creationId xmlns:a16="http://schemas.microsoft.com/office/drawing/2014/main" id="{7F93297B-58E3-0E93-EE50-072451B6B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68350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Football</a:t>
              </a:r>
              <a:endParaRPr lang="en-GB" sz="900" dirty="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Year 10 </a:t>
              </a:r>
              <a:endParaRPr lang="en-GB" sz="900" b="1" dirty="0">
                <a:solidFill>
                  <a:srgbClr val="FFFFFF"/>
                </a:solidFill>
                <a:effectLst/>
                <a:latin typeface="Trebuchet MS"/>
                <a:ea typeface="Calibri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AMC</a:t>
              </a:r>
              <a:endParaRPr lang="en-GB" sz="900" b="1" dirty="0">
                <a:solidFill>
                  <a:srgbClr val="FFFFFF"/>
                </a:solidFill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endParaRPr lang="en-GB" sz="900" b="1" dirty="0">
                <a:solidFill>
                  <a:srgbClr val="FFFFFF"/>
                </a:solidFill>
                <a:latin typeface="Trebuchet MS"/>
                <a:ea typeface="Calibri" panose="020F0502020204030204" pitchFamily="34" charset="0"/>
                <a:cs typeface="Times New Roman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5B1BC65-48DF-4645-D6CC-44947252A8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059" b="93040" l="10000" r="90000">
                          <a14:foregroundMark x1="43370" y1="52930" x2="43370" y2="52930"/>
                          <a14:foregroundMark x1="48804" y1="52930" x2="48804" y2="52930"/>
                          <a14:foregroundMark x1="40109" y1="54762" x2="40109" y2="54762"/>
                          <a14:foregroundMark x1="40109" y1="67582" x2="40109" y2="67582"/>
                          <a14:foregroundMark x1="37935" y1="82234" x2="37935" y2="82234"/>
                          <a14:foregroundMark x1="36848" y1="76740" x2="56413" y2="21978"/>
                          <a14:foregroundMark x1="61848" y1="25641" x2="25978" y2="63919"/>
                          <a14:foregroundMark x1="32500" y1="65751" x2="39022" y2="21978"/>
                          <a14:foregroundMark x1="33696" y1="29487" x2="28370" y2="62271"/>
                          <a14:foregroundMark x1="41739" y1="16117" x2="56630" y2="10256"/>
                          <a14:foregroundMark x1="41196" y1="12454" x2="59239" y2="10256"/>
                          <a14:foregroundMark x1="54674" y1="8974" x2="47283" y2="8608"/>
                          <a14:foregroundMark x1="54348" y1="9890" x2="46522" y2="8059"/>
                          <a14:foregroundMark x1="43370" y1="87363" x2="54565" y2="89560"/>
                          <a14:foregroundMark x1="37609" y1="85531" x2="46522" y2="88095"/>
                          <a14:foregroundMark x1="51739" y1="90110" x2="57826" y2="85531"/>
                          <a14:backgroundMark x1="54531" y1="90710" x2="62283" y2="92308"/>
                          <a14:backgroundMark x1="36522" y1="86996" x2="36951" y2="87085"/>
                          <a14:backgroundMark x1="42174" y1="90842" x2="47826" y2="937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5675" r="22678" b="5077"/>
            <a:stretch/>
          </p:blipFill>
          <p:spPr bwMode="auto">
            <a:xfrm>
              <a:off x="168275" y="0"/>
              <a:ext cx="828675" cy="80137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40" name="Title 1">
            <a:extLst>
              <a:ext uri="{FF2B5EF4-FFF2-40B4-BE49-F238E27FC236}">
                <a16:creationId xmlns:a16="http://schemas.microsoft.com/office/drawing/2014/main" id="{654F6131-E00C-42FD-326C-07BD59AA2CE9}"/>
              </a:ext>
            </a:extLst>
          </p:cNvPr>
          <p:cNvSpPr txBox="1">
            <a:spLocks/>
          </p:cNvSpPr>
          <p:nvPr/>
        </p:nvSpPr>
        <p:spPr>
          <a:xfrm>
            <a:off x="-103629" y="235324"/>
            <a:ext cx="2520951" cy="16104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u="sng">
                <a:latin typeface="Trebuchet MS" panose="020B0603020202020204" pitchFamily="34" charset="0"/>
              </a:rPr>
              <a:t>What’s On?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263A22D-8F20-B416-F79F-E32725A9C6D5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</a:blip>
          <a:stretch>
            <a:fillRect/>
          </a:stretch>
        </p:blipFill>
        <p:spPr>
          <a:xfrm>
            <a:off x="262815" y="4849694"/>
            <a:ext cx="1880594" cy="188059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87D80E8-0A13-01FB-E253-0FE3923D00FA}"/>
              </a:ext>
            </a:extLst>
          </p:cNvPr>
          <p:cNvGrpSpPr>
            <a:grpSpLocks/>
          </p:cNvGrpSpPr>
          <p:nvPr/>
        </p:nvGrpSpPr>
        <p:grpSpPr>
          <a:xfrm>
            <a:off x="10147816" y="1838613"/>
            <a:ext cx="1190625" cy="1260476"/>
            <a:chOff x="0" y="0"/>
            <a:chExt cx="1190625" cy="1262063"/>
          </a:xfrm>
        </p:grpSpPr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3EAB94E0-E39B-C271-B54B-27722D6F87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76288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Football</a:t>
              </a:r>
              <a:endParaRPr lang="en-GB" sz="1100" dirty="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rebuchet MS"/>
                  <a:cs typeface="Times New Roman"/>
                </a:rPr>
                <a:t>Year 8/10</a:t>
              </a:r>
              <a:endParaRPr lang="en-GB" dirty="0">
                <a:solidFill>
                  <a:schemeClr val="bg1"/>
                </a:solidFill>
                <a:cs typeface="Calibri" panose="020F0502020204030204"/>
              </a:endParaRPr>
            </a:p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Duty Team</a:t>
              </a:r>
              <a:endParaRPr lang="en-GB" sz="900" b="1" dirty="0">
                <a:solidFill>
                  <a:schemeClr val="bg1"/>
                </a:solidFill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C05FABE-4908-C555-925F-BB519283AC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059" b="90110" l="10000" r="90000">
                          <a14:foregroundMark x1="43370" y1="52930" x2="43370" y2="52930"/>
                          <a14:foregroundMark x1="48804" y1="52930" x2="48804" y2="52930"/>
                          <a14:foregroundMark x1="40109" y1="54762" x2="40109" y2="54762"/>
                          <a14:foregroundMark x1="40109" y1="67582" x2="40109" y2="67582"/>
                          <a14:foregroundMark x1="37935" y1="82234" x2="37935" y2="82234"/>
                          <a14:foregroundMark x1="36848" y1="76740" x2="56413" y2="21978"/>
                          <a14:foregroundMark x1="61848" y1="25641" x2="25978" y2="63919"/>
                          <a14:foregroundMark x1="32500" y1="65751" x2="39022" y2="21978"/>
                          <a14:foregroundMark x1="33696" y1="29487" x2="28370" y2="62271"/>
                          <a14:foregroundMark x1="42500" y1="86996" x2="58478" y2="88645"/>
                          <a14:foregroundMark x1="58478" y1="88278" x2="45000" y2="90476"/>
                          <a14:foregroundMark x1="41739" y1="16117" x2="56630" y2="10256"/>
                          <a14:foregroundMark x1="41196" y1="12454" x2="59239" y2="10256"/>
                          <a14:foregroundMark x1="54674" y1="8974" x2="47283" y2="8608"/>
                          <a14:foregroundMark x1="54348" y1="9890" x2="46522" y2="80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5675" r="22678" b="5077"/>
            <a:stretch/>
          </p:blipFill>
          <p:spPr bwMode="auto">
            <a:xfrm>
              <a:off x="185738" y="0"/>
              <a:ext cx="828675" cy="80137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5571AF-72BC-FF0A-9B55-7FE30E1A7D32}"/>
              </a:ext>
            </a:extLst>
          </p:cNvPr>
          <p:cNvGrpSpPr>
            <a:grpSpLocks/>
          </p:cNvGrpSpPr>
          <p:nvPr/>
        </p:nvGrpSpPr>
        <p:grpSpPr>
          <a:xfrm>
            <a:off x="8263701" y="1844822"/>
            <a:ext cx="1190625" cy="1260476"/>
            <a:chOff x="0" y="0"/>
            <a:chExt cx="1190625" cy="1262063"/>
          </a:xfrm>
        </p:grpSpPr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DD0D2AEE-CFC9-FA5F-3F6A-994F06CE28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76288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Football</a:t>
              </a:r>
              <a:endParaRPr lang="en-GB" sz="1100" dirty="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cs typeface="Times New Roman"/>
                </a:rPr>
                <a:t>Year 8</a:t>
              </a:r>
              <a:endParaRPr lang="en-GB" dirty="0">
                <a:cs typeface="Calibri" panose="020F0502020204030204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EBI</a:t>
              </a:r>
              <a:endParaRPr lang="en-GB" sz="900" b="1" dirty="0">
                <a:solidFill>
                  <a:srgbClr val="FFFFFF"/>
                </a:solidFill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635980F-1AE2-4D9A-1628-68C5861061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059" b="90110" l="10000" r="90000">
                          <a14:foregroundMark x1="43370" y1="52930" x2="43370" y2="52930"/>
                          <a14:foregroundMark x1="48804" y1="52930" x2="48804" y2="52930"/>
                          <a14:foregroundMark x1="40109" y1="54762" x2="40109" y2="54762"/>
                          <a14:foregroundMark x1="40109" y1="67582" x2="40109" y2="67582"/>
                          <a14:foregroundMark x1="37935" y1="82234" x2="37935" y2="82234"/>
                          <a14:foregroundMark x1="36848" y1="76740" x2="56413" y2="21978"/>
                          <a14:foregroundMark x1="61848" y1="25641" x2="25978" y2="63919"/>
                          <a14:foregroundMark x1="32500" y1="65751" x2="39022" y2="21978"/>
                          <a14:foregroundMark x1="33696" y1="29487" x2="28370" y2="62271"/>
                          <a14:foregroundMark x1="42500" y1="86996" x2="58478" y2="88645"/>
                          <a14:foregroundMark x1="58478" y1="88278" x2="45000" y2="90476"/>
                          <a14:foregroundMark x1="41739" y1="16117" x2="56630" y2="10256"/>
                          <a14:foregroundMark x1="41196" y1="12454" x2="59239" y2="10256"/>
                          <a14:foregroundMark x1="54674" y1="8974" x2="47283" y2="8608"/>
                          <a14:foregroundMark x1="54348" y1="9890" x2="46522" y2="805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5675" r="22678" b="5077"/>
            <a:stretch/>
          </p:blipFill>
          <p:spPr bwMode="auto">
            <a:xfrm>
              <a:off x="185738" y="0"/>
              <a:ext cx="828675" cy="80137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0ED1E4-E276-BDC9-227B-765C43A42DD5}"/>
              </a:ext>
            </a:extLst>
          </p:cNvPr>
          <p:cNvGrpSpPr>
            <a:grpSpLocks/>
          </p:cNvGrpSpPr>
          <p:nvPr/>
        </p:nvGrpSpPr>
        <p:grpSpPr>
          <a:xfrm>
            <a:off x="2575102" y="4451954"/>
            <a:ext cx="1190625" cy="1254125"/>
            <a:chOff x="0" y="0"/>
            <a:chExt cx="1190625" cy="1254125"/>
          </a:xfrm>
        </p:grpSpPr>
        <p:sp>
          <p:nvSpPr>
            <p:cNvPr id="16" name="Text Box 2">
              <a:extLst>
                <a:ext uri="{FF2B5EF4-FFF2-40B4-BE49-F238E27FC236}">
                  <a16:creationId xmlns:a16="http://schemas.microsoft.com/office/drawing/2014/main" id="{9F59030D-EE36-4275-F18D-209E5FCDD3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68350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Football</a:t>
              </a:r>
              <a:endParaRPr lang="en-GB" sz="90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Year 11</a:t>
              </a:r>
              <a:endParaRPr lang="en-GB" sz="900">
                <a:solidFill>
                  <a:srgbClr val="000000"/>
                </a:solidFill>
                <a:latin typeface="Trebuchet MS"/>
                <a:ea typeface="Calibri"/>
                <a:cs typeface="Times New Roman"/>
              </a:endParaRPr>
            </a:p>
            <a:p>
              <a:pPr algn="ctr"/>
              <a:r>
                <a:rPr lang="en-GB" sz="900" b="1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CCR</a:t>
              </a:r>
              <a:endParaRPr lang="en-GB" sz="900" b="1">
                <a:solidFill>
                  <a:srgbClr val="FFFFFF"/>
                </a:solidFill>
                <a:effectLst/>
                <a:latin typeface="Trebuchet MS"/>
                <a:ea typeface="Calibri"/>
                <a:cs typeface="Times New Roman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7C9BD34-DF16-6C7E-5C39-77C83A66CB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059" b="93040" l="10000" r="90000">
                          <a14:foregroundMark x1="43370" y1="52930" x2="43370" y2="52930"/>
                          <a14:foregroundMark x1="48804" y1="52930" x2="48804" y2="52930"/>
                          <a14:foregroundMark x1="40109" y1="54762" x2="40109" y2="54762"/>
                          <a14:foregroundMark x1="40109" y1="67582" x2="40109" y2="67582"/>
                          <a14:foregroundMark x1="37935" y1="82234" x2="37935" y2="82234"/>
                          <a14:foregroundMark x1="36848" y1="76740" x2="56413" y2="21978"/>
                          <a14:foregroundMark x1="61848" y1="25641" x2="25978" y2="63919"/>
                          <a14:foregroundMark x1="32500" y1="65751" x2="39022" y2="21978"/>
                          <a14:foregroundMark x1="33696" y1="29487" x2="28370" y2="62271"/>
                          <a14:foregroundMark x1="41739" y1="16117" x2="56630" y2="10256"/>
                          <a14:foregroundMark x1="41196" y1="12454" x2="59239" y2="10256"/>
                          <a14:foregroundMark x1="54674" y1="8974" x2="47283" y2="8608"/>
                          <a14:foregroundMark x1="54348" y1="9890" x2="46522" y2="8059"/>
                          <a14:foregroundMark x1="43370" y1="87363" x2="54565" y2="89560"/>
                          <a14:foregroundMark x1="37609" y1="85531" x2="46522" y2="88095"/>
                          <a14:foregroundMark x1="51739" y1="90110" x2="57826" y2="85531"/>
                          <a14:backgroundMark x1="54531" y1="90710" x2="62283" y2="92308"/>
                          <a14:backgroundMark x1="36522" y1="86996" x2="36951" y2="87085"/>
                          <a14:backgroundMark x1="42174" y1="90842" x2="47826" y2="937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5675" r="22678" b="5077"/>
            <a:stretch/>
          </p:blipFill>
          <p:spPr bwMode="auto">
            <a:xfrm>
              <a:off x="168275" y="0"/>
              <a:ext cx="828675" cy="80137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327CAB4-BA1E-3AE1-653C-FB6AB2B1A0AE}"/>
              </a:ext>
            </a:extLst>
          </p:cNvPr>
          <p:cNvGrpSpPr>
            <a:grpSpLocks/>
          </p:cNvGrpSpPr>
          <p:nvPr/>
        </p:nvGrpSpPr>
        <p:grpSpPr>
          <a:xfrm>
            <a:off x="6384537" y="4450261"/>
            <a:ext cx="1190625" cy="1254125"/>
            <a:chOff x="0" y="0"/>
            <a:chExt cx="1190625" cy="1254125"/>
          </a:xfrm>
        </p:grpSpPr>
        <p:sp>
          <p:nvSpPr>
            <p:cNvPr id="28" name="Text Box 2">
              <a:extLst>
                <a:ext uri="{FF2B5EF4-FFF2-40B4-BE49-F238E27FC236}">
                  <a16:creationId xmlns:a16="http://schemas.microsoft.com/office/drawing/2014/main" id="{C88734F0-A40D-6456-DFF1-4A5CB06CA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68350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cs typeface="Times New Roman"/>
                </a:rPr>
                <a:t>Football</a:t>
              </a:r>
              <a:endParaRPr lang="en-GB" sz="900" dirty="0">
                <a:solidFill>
                  <a:srgbClr val="000000"/>
                </a:solidFill>
                <a:latin typeface="Trebuchet MS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cs typeface="Times New Roman"/>
                </a:rPr>
                <a:t>Year 9</a:t>
              </a:r>
              <a:endParaRPr lang="en-GB" sz="900" dirty="0">
                <a:solidFill>
                  <a:srgbClr val="000000"/>
                </a:solidFill>
                <a:latin typeface="Calibri" panose="020F0502020204030204"/>
                <a:cs typeface="Calibri" panose="020F0502020204030204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DWE</a:t>
              </a:r>
              <a:endParaRPr lang="en-GB" sz="900" b="1" dirty="0">
                <a:solidFill>
                  <a:srgbClr val="FFFFFF"/>
                </a:solidFill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BBE62FE7-89BB-F353-0561-14E0551D9F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059" b="93040" l="10000" r="90000">
                          <a14:foregroundMark x1="43370" y1="52930" x2="43370" y2="52930"/>
                          <a14:foregroundMark x1="48804" y1="52930" x2="48804" y2="52930"/>
                          <a14:foregroundMark x1="40109" y1="54762" x2="40109" y2="54762"/>
                          <a14:foregroundMark x1="40109" y1="67582" x2="40109" y2="67582"/>
                          <a14:foregroundMark x1="37935" y1="82234" x2="37935" y2="82234"/>
                          <a14:foregroundMark x1="36848" y1="76740" x2="56413" y2="21978"/>
                          <a14:foregroundMark x1="61848" y1="25641" x2="25978" y2="63919"/>
                          <a14:foregroundMark x1="32500" y1="65751" x2="39022" y2="21978"/>
                          <a14:foregroundMark x1="33696" y1="29487" x2="28370" y2="62271"/>
                          <a14:foregroundMark x1="41739" y1="16117" x2="56630" y2="10256"/>
                          <a14:foregroundMark x1="41196" y1="12454" x2="59239" y2="10256"/>
                          <a14:foregroundMark x1="54674" y1="8974" x2="47283" y2="8608"/>
                          <a14:foregroundMark x1="54348" y1="9890" x2="46522" y2="8059"/>
                          <a14:foregroundMark x1="43370" y1="87363" x2="54565" y2="89560"/>
                          <a14:foregroundMark x1="37609" y1="85531" x2="46522" y2="88095"/>
                          <a14:foregroundMark x1="51739" y1="90110" x2="57826" y2="85531"/>
                          <a14:backgroundMark x1="54531" y1="90710" x2="62283" y2="92308"/>
                          <a14:backgroundMark x1="36522" y1="86996" x2="36951" y2="87085"/>
                          <a14:backgroundMark x1="42174" y1="90842" x2="47826" y2="937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5675" r="22678" b="5077"/>
            <a:stretch/>
          </p:blipFill>
          <p:spPr bwMode="auto">
            <a:xfrm>
              <a:off x="168275" y="0"/>
              <a:ext cx="828675" cy="80137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311748F-7A33-BFCD-3A37-A51BB47FA36A}"/>
              </a:ext>
            </a:extLst>
          </p:cNvPr>
          <p:cNvGrpSpPr>
            <a:grpSpLocks/>
          </p:cNvGrpSpPr>
          <p:nvPr/>
        </p:nvGrpSpPr>
        <p:grpSpPr>
          <a:xfrm>
            <a:off x="10176474" y="4450260"/>
            <a:ext cx="1190625" cy="1254125"/>
            <a:chOff x="0" y="0"/>
            <a:chExt cx="1190625" cy="1254125"/>
          </a:xfrm>
        </p:grpSpPr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4A5B0CA5-03B1-9204-8089-5BFA613878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68350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Football</a:t>
              </a:r>
              <a:endParaRPr lang="en-GB" sz="90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>
                  <a:solidFill>
                    <a:srgbClr val="FFFFFF"/>
                  </a:solidFill>
                  <a:latin typeface="Trebuchet MS"/>
                  <a:cs typeface="Times New Roman"/>
                </a:rPr>
                <a:t>Year 7</a:t>
              </a:r>
              <a:endParaRPr lang="en-GB" sz="900">
                <a:ea typeface="+mn-lt"/>
                <a:cs typeface="+mn-lt"/>
              </a:endParaRPr>
            </a:p>
            <a:p>
              <a:pPr algn="ctr"/>
              <a:r>
                <a:rPr lang="en-GB" sz="900" b="1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NSH</a:t>
              </a:r>
              <a:endParaRPr lang="en-GB" sz="900" b="1">
                <a:solidFill>
                  <a:srgbClr val="FFFFFF"/>
                </a:solidFill>
                <a:effectLst/>
                <a:latin typeface="Trebuchet MS"/>
                <a:ea typeface="Calibri"/>
                <a:cs typeface="Times New Roman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969F809-F37A-ECA3-D1FB-268EC3F5C6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059" b="93040" l="10000" r="90000">
                          <a14:foregroundMark x1="43370" y1="52930" x2="43370" y2="52930"/>
                          <a14:foregroundMark x1="48804" y1="52930" x2="48804" y2="52930"/>
                          <a14:foregroundMark x1="40109" y1="54762" x2="40109" y2="54762"/>
                          <a14:foregroundMark x1="40109" y1="67582" x2="40109" y2="67582"/>
                          <a14:foregroundMark x1="37935" y1="82234" x2="37935" y2="82234"/>
                          <a14:foregroundMark x1="36848" y1="76740" x2="56413" y2="21978"/>
                          <a14:foregroundMark x1="61848" y1="25641" x2="25978" y2="63919"/>
                          <a14:foregroundMark x1="32500" y1="65751" x2="39022" y2="21978"/>
                          <a14:foregroundMark x1="33696" y1="29487" x2="28370" y2="62271"/>
                          <a14:foregroundMark x1="41739" y1="16117" x2="56630" y2="10256"/>
                          <a14:foregroundMark x1="41196" y1="12454" x2="59239" y2="10256"/>
                          <a14:foregroundMark x1="54674" y1="8974" x2="47283" y2="8608"/>
                          <a14:foregroundMark x1="54348" y1="9890" x2="46522" y2="8059"/>
                          <a14:foregroundMark x1="43370" y1="87363" x2="54565" y2="89560"/>
                          <a14:foregroundMark x1="37609" y1="85531" x2="46522" y2="88095"/>
                          <a14:foregroundMark x1="51739" y1="90110" x2="57826" y2="85531"/>
                          <a14:backgroundMark x1="54531" y1="90710" x2="62283" y2="92308"/>
                          <a14:backgroundMark x1="36522" y1="86996" x2="36951" y2="87085"/>
                          <a14:backgroundMark x1="42174" y1="90842" x2="47826" y2="937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5675" r="22678" b="5077"/>
            <a:stretch/>
          </p:blipFill>
          <p:spPr bwMode="auto">
            <a:xfrm>
              <a:off x="168275" y="0"/>
              <a:ext cx="828675" cy="80137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4F15725-4021-BDB9-C8DD-A8F56720C2F9}"/>
              </a:ext>
            </a:extLst>
          </p:cNvPr>
          <p:cNvSpPr txBox="1"/>
          <p:nvPr/>
        </p:nvSpPr>
        <p:spPr>
          <a:xfrm>
            <a:off x="4327711" y="1961029"/>
            <a:ext cx="150158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>
                <a:latin typeface="Trebuchet MS"/>
              </a:rPr>
              <a:t>Astro being used for lessons</a:t>
            </a:r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4AB8E4-D08F-8CE7-46F2-10E1B357950D}"/>
              </a:ext>
            </a:extLst>
          </p:cNvPr>
          <p:cNvSpPr txBox="1"/>
          <p:nvPr/>
        </p:nvSpPr>
        <p:spPr>
          <a:xfrm>
            <a:off x="6199093" y="1961029"/>
            <a:ext cx="150158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>
                <a:latin typeface="Trebuchet MS"/>
              </a:rPr>
              <a:t>Astro being used for lessons</a:t>
            </a:r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F27910-1B05-3666-3862-21746D8212F4}"/>
              </a:ext>
            </a:extLst>
          </p:cNvPr>
          <p:cNvSpPr txBox="1"/>
          <p:nvPr/>
        </p:nvSpPr>
        <p:spPr>
          <a:xfrm>
            <a:off x="8115298" y="4571999"/>
            <a:ext cx="150158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000" b="1">
                <a:latin typeface="Trebuchet MS"/>
              </a:rPr>
              <a:t>Astro being used for lessons</a:t>
            </a:r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2E897B8-A002-4C90-C929-AD3B8371C407}"/>
              </a:ext>
            </a:extLst>
          </p:cNvPr>
          <p:cNvGrpSpPr>
            <a:grpSpLocks/>
          </p:cNvGrpSpPr>
          <p:nvPr/>
        </p:nvGrpSpPr>
        <p:grpSpPr>
          <a:xfrm>
            <a:off x="4485181" y="4451954"/>
            <a:ext cx="1190625" cy="1254125"/>
            <a:chOff x="0" y="0"/>
            <a:chExt cx="1190625" cy="1254125"/>
          </a:xfrm>
        </p:grpSpPr>
        <p:sp>
          <p:nvSpPr>
            <p:cNvPr id="4" name="Text Box 2">
              <a:extLst>
                <a:ext uri="{FF2B5EF4-FFF2-40B4-BE49-F238E27FC236}">
                  <a16:creationId xmlns:a16="http://schemas.microsoft.com/office/drawing/2014/main" id="{E981B635-E6A7-2F66-C101-EDD288602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68350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Football</a:t>
              </a:r>
              <a:endParaRPr lang="en-GB" sz="900" dirty="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Year 7</a:t>
              </a:r>
              <a:endParaRPr lang="en-GB" sz="900" dirty="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AGR</a:t>
              </a:r>
              <a:endParaRPr lang="en-GB" sz="900" b="1" dirty="0">
                <a:solidFill>
                  <a:srgbClr val="FFFFFF"/>
                </a:solidFill>
                <a:effectLst/>
                <a:latin typeface="Trebuchet MS"/>
                <a:ea typeface="Calibri"/>
                <a:cs typeface="Times New Roman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8F8771A-2552-928C-BF6E-7DDD39C111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059" b="93040" l="10000" r="90000">
                          <a14:foregroundMark x1="43370" y1="52930" x2="43370" y2="52930"/>
                          <a14:foregroundMark x1="48804" y1="52930" x2="48804" y2="52930"/>
                          <a14:foregroundMark x1="40109" y1="54762" x2="40109" y2="54762"/>
                          <a14:foregroundMark x1="40109" y1="67582" x2="40109" y2="67582"/>
                          <a14:foregroundMark x1="37935" y1="82234" x2="37935" y2="82234"/>
                          <a14:foregroundMark x1="36848" y1="76740" x2="56413" y2="21978"/>
                          <a14:foregroundMark x1="61848" y1="25641" x2="25978" y2="63919"/>
                          <a14:foregroundMark x1="32500" y1="65751" x2="39022" y2="21978"/>
                          <a14:foregroundMark x1="33696" y1="29487" x2="28370" y2="62271"/>
                          <a14:foregroundMark x1="41739" y1="16117" x2="56630" y2="10256"/>
                          <a14:foregroundMark x1="41196" y1="12454" x2="59239" y2="10256"/>
                          <a14:foregroundMark x1="54674" y1="8974" x2="47283" y2="8608"/>
                          <a14:foregroundMark x1="54348" y1="9890" x2="46522" y2="8059"/>
                          <a14:foregroundMark x1="43370" y1="87363" x2="54565" y2="89560"/>
                          <a14:foregroundMark x1="37609" y1="85531" x2="46522" y2="88095"/>
                          <a14:foregroundMark x1="51739" y1="90110" x2="57826" y2="85531"/>
                          <a14:backgroundMark x1="54531" y1="90710" x2="62283" y2="92308"/>
                          <a14:backgroundMark x1="36522" y1="86996" x2="36951" y2="87085"/>
                          <a14:backgroundMark x1="42174" y1="90842" x2="47826" y2="9377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706" t="5675" r="22678" b="5077"/>
            <a:stretch/>
          </p:blipFill>
          <p:spPr bwMode="auto">
            <a:xfrm>
              <a:off x="168275" y="0"/>
              <a:ext cx="828675" cy="80137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626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53FE1F-6C7E-FD2A-4317-FA71D92F5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295379"/>
              </p:ext>
            </p:extLst>
          </p:nvPr>
        </p:nvGraphicFramePr>
        <p:xfrm>
          <a:off x="386080" y="361949"/>
          <a:ext cx="11318240" cy="6275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836">
                  <a:extLst>
                    <a:ext uri="{9D8B030D-6E8A-4147-A177-3AD203B41FA5}">
                      <a16:colId xmlns:a16="http://schemas.microsoft.com/office/drawing/2014/main" val="1698024925"/>
                    </a:ext>
                  </a:extLst>
                </a:gridCol>
                <a:gridCol w="1885836">
                  <a:extLst>
                    <a:ext uri="{9D8B030D-6E8A-4147-A177-3AD203B41FA5}">
                      <a16:colId xmlns:a16="http://schemas.microsoft.com/office/drawing/2014/main" val="2369699849"/>
                    </a:ext>
                  </a:extLst>
                </a:gridCol>
                <a:gridCol w="1886642">
                  <a:extLst>
                    <a:ext uri="{9D8B030D-6E8A-4147-A177-3AD203B41FA5}">
                      <a16:colId xmlns:a16="http://schemas.microsoft.com/office/drawing/2014/main" val="1451698984"/>
                    </a:ext>
                  </a:extLst>
                </a:gridCol>
                <a:gridCol w="1886642">
                  <a:extLst>
                    <a:ext uri="{9D8B030D-6E8A-4147-A177-3AD203B41FA5}">
                      <a16:colId xmlns:a16="http://schemas.microsoft.com/office/drawing/2014/main" val="300422691"/>
                    </a:ext>
                  </a:extLst>
                </a:gridCol>
                <a:gridCol w="1886642">
                  <a:extLst>
                    <a:ext uri="{9D8B030D-6E8A-4147-A177-3AD203B41FA5}">
                      <a16:colId xmlns:a16="http://schemas.microsoft.com/office/drawing/2014/main" val="1974975187"/>
                    </a:ext>
                  </a:extLst>
                </a:gridCol>
                <a:gridCol w="1886642">
                  <a:extLst>
                    <a:ext uri="{9D8B030D-6E8A-4147-A177-3AD203B41FA5}">
                      <a16:colId xmlns:a16="http://schemas.microsoft.com/office/drawing/2014/main" val="2414114669"/>
                    </a:ext>
                  </a:extLst>
                </a:gridCol>
              </a:tblGrid>
              <a:tr h="6787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Monday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Tuesday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Wednesday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Thursday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Friday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54354" marR="5435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711012"/>
                  </a:ext>
                </a:extLst>
              </a:tr>
              <a:tr h="5596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After School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No clubs due to staff meetings</a:t>
                      </a:r>
                      <a:endParaRPr lang="en-US" dirty="0"/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4" marR="543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47429"/>
                  </a:ext>
                </a:extLst>
              </a:tr>
            </a:tbl>
          </a:graphicData>
        </a:graphic>
      </p:graphicFrame>
      <p:sp>
        <p:nvSpPr>
          <p:cNvPr id="40" name="Title 1">
            <a:extLst>
              <a:ext uri="{FF2B5EF4-FFF2-40B4-BE49-F238E27FC236}">
                <a16:creationId xmlns:a16="http://schemas.microsoft.com/office/drawing/2014/main" id="{654F6131-E00C-42FD-326C-07BD59AA2CE9}"/>
              </a:ext>
            </a:extLst>
          </p:cNvPr>
          <p:cNvSpPr txBox="1">
            <a:spLocks/>
          </p:cNvSpPr>
          <p:nvPr/>
        </p:nvSpPr>
        <p:spPr>
          <a:xfrm>
            <a:off x="-103629" y="235324"/>
            <a:ext cx="2520951" cy="16104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u="sng">
                <a:latin typeface="Trebuchet MS" panose="020B0603020202020204" pitchFamily="34" charset="0"/>
              </a:rPr>
              <a:t>What’s On?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2FF13C9-57A0-BFEE-877A-325BA1B0013D}"/>
              </a:ext>
            </a:extLst>
          </p:cNvPr>
          <p:cNvGrpSpPr/>
          <p:nvPr/>
        </p:nvGrpSpPr>
        <p:grpSpPr>
          <a:xfrm>
            <a:off x="10107986" y="4225651"/>
            <a:ext cx="1190625" cy="1261109"/>
            <a:chOff x="0" y="0"/>
            <a:chExt cx="1190625" cy="1261260"/>
          </a:xfrm>
        </p:grpSpPr>
        <p:sp>
          <p:nvSpPr>
            <p:cNvPr id="42" name="Text Box 2">
              <a:extLst>
                <a:ext uri="{FF2B5EF4-FFF2-40B4-BE49-F238E27FC236}">
                  <a16:creationId xmlns:a16="http://schemas.microsoft.com/office/drawing/2014/main" id="{F1865B47-5FFF-1156-8C92-9A5E4FCA3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75607"/>
              <a:ext cx="1190625" cy="4856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Intervention</a:t>
              </a:r>
              <a:endParaRPr lang="en-GB" sz="1100" dirty="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Mixed – </a:t>
              </a:r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Y10/11</a:t>
              </a:r>
              <a:endParaRPr lang="en-GB" sz="1100" dirty="0">
                <a:effectLst/>
                <a:latin typeface="Calibri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PE Department</a:t>
              </a:r>
            </a:p>
            <a:p>
              <a:pPr algn="ctr"/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95CD5C54-F139-BA8A-9426-9382E1A714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85" t="7976" r="8380" b="1877"/>
            <a:stretch/>
          </p:blipFill>
          <p:spPr bwMode="auto">
            <a:xfrm>
              <a:off x="160565" y="0"/>
              <a:ext cx="855980" cy="807720"/>
            </a:xfrm>
            <a:prstGeom prst="ellipse">
              <a:avLst/>
            </a:prstGeom>
            <a:noFill/>
            <a:ln w="19050">
              <a:solidFill>
                <a:schemeClr val="tx1">
                  <a:lumMod val="95000"/>
                  <a:lumOff val="5000"/>
                </a:schemeClr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6CB071C-E69F-81FB-6BFA-10606AEDC9F4}"/>
              </a:ext>
            </a:extLst>
          </p:cNvPr>
          <p:cNvGrpSpPr/>
          <p:nvPr/>
        </p:nvGrpSpPr>
        <p:grpSpPr>
          <a:xfrm>
            <a:off x="10107986" y="1907821"/>
            <a:ext cx="1190625" cy="1261109"/>
            <a:chOff x="0" y="0"/>
            <a:chExt cx="1190625" cy="1261260"/>
          </a:xfrm>
        </p:grpSpPr>
        <p:sp>
          <p:nvSpPr>
            <p:cNvPr id="45" name="Text Box 2">
              <a:extLst>
                <a:ext uri="{FF2B5EF4-FFF2-40B4-BE49-F238E27FC236}">
                  <a16:creationId xmlns:a16="http://schemas.microsoft.com/office/drawing/2014/main" id="{BF8ECAB6-8D35-3B70-02CD-71A160EAA9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75607"/>
              <a:ext cx="1190625" cy="4856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/>
                  <a:cs typeface="Times New Roman"/>
                </a:rPr>
                <a:t>Basketball</a:t>
              </a:r>
              <a:endParaRPr lang="en-GB" sz="1100" dirty="0">
                <a:effectLst/>
                <a:latin typeface="Trebuchet MS"/>
                <a:ea typeface="Calibri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Mixed</a:t>
              </a:r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/>
                  <a:cs typeface="Times New Roman"/>
                </a:rPr>
                <a:t> – </a:t>
              </a:r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Y7 to 11</a:t>
              </a: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PE Department</a:t>
              </a:r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9D76FBE9-47EF-03BC-A868-58947A36D9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40000" y1="24217" x2="61111" y2="23932"/>
                          <a14:foregroundMark x1="76111" y1="28775" x2="61667" y2="45584"/>
                          <a14:foregroundMark x1="76389" y1="35043" x2="71111" y2="3361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53" t="10461" r="2787" b="9283"/>
            <a:stretch/>
          </p:blipFill>
          <p:spPr bwMode="auto">
            <a:xfrm>
              <a:off x="176893" y="0"/>
              <a:ext cx="825500" cy="802640"/>
            </a:xfrm>
            <a:prstGeom prst="ellipse">
              <a:avLst/>
            </a:prstGeom>
            <a:noFill/>
            <a:ln w="19050">
              <a:solidFill>
                <a:srgbClr val="002060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341C68F-B5E5-5315-4369-5D14458ADABF}"/>
              </a:ext>
            </a:extLst>
          </p:cNvPr>
          <p:cNvGrpSpPr/>
          <p:nvPr/>
        </p:nvGrpSpPr>
        <p:grpSpPr>
          <a:xfrm>
            <a:off x="8295107" y="4233923"/>
            <a:ext cx="1190625" cy="1261111"/>
            <a:chOff x="0" y="0"/>
            <a:chExt cx="1190625" cy="1261202"/>
          </a:xfrm>
        </p:grpSpPr>
        <p:sp>
          <p:nvSpPr>
            <p:cNvPr id="48" name="Text Box 2">
              <a:extLst>
                <a:ext uri="{FF2B5EF4-FFF2-40B4-BE49-F238E27FC236}">
                  <a16:creationId xmlns:a16="http://schemas.microsoft.com/office/drawing/2014/main" id="{E9CF56E4-542B-C9B5-5CD6-DA04843CD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75607"/>
              <a:ext cx="1190625" cy="48559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Ambassador Meeting</a:t>
              </a:r>
              <a:endParaRPr lang="en-GB" sz="90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AMC/DWE</a:t>
              </a:r>
              <a:endParaRPr lang="en-GB" sz="900" b="1">
                <a:solidFill>
                  <a:srgbClr val="FFFFFF"/>
                </a:solidFill>
                <a:effectLst/>
                <a:latin typeface="Trebuchet MS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49" name="Picture 48" descr="PE Ambassador Shield Badge by School Badges UK">
              <a:extLst>
                <a:ext uri="{FF2B5EF4-FFF2-40B4-BE49-F238E27FC236}">
                  <a16:creationId xmlns:a16="http://schemas.microsoft.com/office/drawing/2014/main" id="{0B804C78-5E0B-3EA2-34D5-42024DF55C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0" t="1854" r="3087" b="6792"/>
            <a:stretch/>
          </p:blipFill>
          <p:spPr bwMode="auto">
            <a:xfrm>
              <a:off x="160564" y="0"/>
              <a:ext cx="862330" cy="812800"/>
            </a:xfrm>
            <a:prstGeom prst="ellipse">
              <a:avLst/>
            </a:prstGeom>
            <a:noFill/>
            <a:ln w="19050">
              <a:solidFill>
                <a:schemeClr val="accent4">
                  <a:lumMod val="75000"/>
                </a:schemeClr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59" name="Picture 58">
            <a:extLst>
              <a:ext uri="{FF2B5EF4-FFF2-40B4-BE49-F238E27FC236}">
                <a16:creationId xmlns:a16="http://schemas.microsoft.com/office/drawing/2014/main" id="{A263A22D-8F20-B416-F79F-E32725A9C6D5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35000"/>
          </a:blip>
          <a:stretch>
            <a:fillRect/>
          </a:stretch>
        </p:blipFill>
        <p:spPr>
          <a:xfrm>
            <a:off x="262815" y="4849694"/>
            <a:ext cx="1880594" cy="1880594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3EBA6EEF-2478-2551-3C2E-2A73580E7C2B}"/>
              </a:ext>
            </a:extLst>
          </p:cNvPr>
          <p:cNvGrpSpPr/>
          <p:nvPr/>
        </p:nvGrpSpPr>
        <p:grpSpPr>
          <a:xfrm>
            <a:off x="6410785" y="4231606"/>
            <a:ext cx="1190625" cy="1267327"/>
            <a:chOff x="8297545" y="5356138"/>
            <a:chExt cx="1190625" cy="1267327"/>
          </a:xfrm>
        </p:grpSpPr>
        <p:sp>
          <p:nvSpPr>
            <p:cNvPr id="60" name="Text Box 2">
              <a:extLst>
                <a:ext uri="{FF2B5EF4-FFF2-40B4-BE49-F238E27FC236}">
                  <a16:creationId xmlns:a16="http://schemas.microsoft.com/office/drawing/2014/main" id="{CD5C46E1-3728-B367-D1F3-0D79AF11B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97545" y="6137690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Cycling</a:t>
              </a:r>
            </a:p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Mixed – Y7/8/9</a:t>
              </a:r>
            </a:p>
            <a:p>
              <a:pPr algn="ctr"/>
              <a:r>
                <a:rPr lang="en-GB" sz="900" b="1" dirty="0">
                  <a:solidFill>
                    <a:schemeClr val="bg1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JPR</a:t>
              </a:r>
              <a:endParaRPr lang="en-GB" sz="900" b="1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3E7BB3A9-FF89-7B62-F39E-A0E1C5BED6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24835" t="7332" r="34100"/>
            <a:stretch/>
          </p:blipFill>
          <p:spPr>
            <a:xfrm>
              <a:off x="8435862" y="5356138"/>
              <a:ext cx="871855" cy="818758"/>
            </a:xfrm>
            <a:prstGeom prst="ellipse">
              <a:avLst/>
            </a:prstGeom>
            <a:ln w="19050">
              <a:solidFill>
                <a:srgbClr val="79FFE5"/>
              </a:solidFill>
            </a:ln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4F08E4C-9F68-8E1E-70AD-D177025A0B33}"/>
              </a:ext>
            </a:extLst>
          </p:cNvPr>
          <p:cNvGrpSpPr/>
          <p:nvPr/>
        </p:nvGrpSpPr>
        <p:grpSpPr>
          <a:xfrm>
            <a:off x="4536979" y="1913036"/>
            <a:ext cx="1190625" cy="1254322"/>
            <a:chOff x="8316192" y="1512793"/>
            <a:chExt cx="1190625" cy="1254322"/>
          </a:xfrm>
        </p:grpSpPr>
        <p:sp>
          <p:nvSpPr>
            <p:cNvPr id="15" name="Text Box 2">
              <a:extLst>
                <a:ext uri="{FF2B5EF4-FFF2-40B4-BE49-F238E27FC236}">
                  <a16:creationId xmlns:a16="http://schemas.microsoft.com/office/drawing/2014/main" id="{72269CBF-072B-D17A-A1E0-15C978042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16192" y="2281340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Tennis</a:t>
              </a:r>
              <a:endParaRPr lang="en-GB" sz="900" b="1" dirty="0">
                <a:solidFill>
                  <a:srgbClr val="FFFFFF"/>
                </a:solidFill>
                <a:effectLst/>
                <a:latin typeface="Trebuchet MS"/>
                <a:ea typeface="Calibri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Mixed</a:t>
              </a:r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/>
                  <a:cs typeface="Times New Roman"/>
                </a:rPr>
                <a:t> – KS3</a:t>
              </a: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/>
                  <a:cs typeface="Times New Roman"/>
                </a:rPr>
                <a:t>AMC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8583EEC-A0EE-9F3F-BECE-125BA5ADAB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961" r="-2083" b="8654"/>
            <a:stretch/>
          </p:blipFill>
          <p:spPr>
            <a:xfrm>
              <a:off x="8499662" y="1512793"/>
              <a:ext cx="806821" cy="774287"/>
            </a:xfrm>
            <a:prstGeom prst="ellipse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1A9A7A7-FA51-2259-28EF-7F9C3DA1E671}"/>
              </a:ext>
            </a:extLst>
          </p:cNvPr>
          <p:cNvGrpSpPr/>
          <p:nvPr/>
        </p:nvGrpSpPr>
        <p:grpSpPr>
          <a:xfrm>
            <a:off x="8292366" y="1907670"/>
            <a:ext cx="1210946" cy="1259860"/>
            <a:chOff x="4504357" y="3133687"/>
            <a:chExt cx="1210946" cy="125986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C9EDB00-CDD3-074E-867D-4A4682C9BEBD}"/>
                </a:ext>
              </a:extLst>
            </p:cNvPr>
            <p:cNvGrpSpPr/>
            <p:nvPr/>
          </p:nvGrpSpPr>
          <p:grpSpPr>
            <a:xfrm>
              <a:off x="4504357" y="3154217"/>
              <a:ext cx="1210946" cy="1239330"/>
              <a:chOff x="4504357" y="3154217"/>
              <a:chExt cx="1210946" cy="1239330"/>
            </a:xfrm>
          </p:grpSpPr>
          <p:sp>
            <p:nvSpPr>
              <p:cNvPr id="28" name="Text Box 2">
                <a:extLst>
                  <a:ext uri="{FF2B5EF4-FFF2-40B4-BE49-F238E27FC236}">
                    <a16:creationId xmlns:a16="http://schemas.microsoft.com/office/drawing/2014/main" id="{209D7958-098A-94D6-4055-E69F9B9D05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4357" y="3907999"/>
                <a:ext cx="1210946" cy="48554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GB" sz="900" b="1" dirty="0">
                    <a:solidFill>
                      <a:srgbClr val="FFFFFF"/>
                    </a:solidFill>
                    <a:latin typeface="Trebuchet MS"/>
                    <a:ea typeface="Calibri" panose="020F0502020204030204" pitchFamily="34" charset="0"/>
                    <a:cs typeface="Times New Roman"/>
                  </a:rPr>
                  <a:t>Athletics</a:t>
                </a:r>
                <a:endPara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endParaRPr>
              </a:p>
              <a:p>
                <a:pPr algn="ctr"/>
                <a:r>
                  <a:rPr lang="en-GB" sz="900" b="1" dirty="0">
                    <a:solidFill>
                      <a:srgbClr val="FFFFFF"/>
                    </a:solidFill>
                    <a:latin typeface="Trebuchet MS"/>
                    <a:ea typeface="Calibri" panose="020F0502020204030204" pitchFamily="34" charset="0"/>
                    <a:cs typeface="Times New Roman"/>
                  </a:rPr>
                  <a:t>Mixed</a:t>
                </a:r>
                <a:r>
                  <a:rPr lang="en-GB" sz="900" b="1" dirty="0">
                    <a:solidFill>
                      <a:srgbClr val="FFFFFF"/>
                    </a:solidFill>
                    <a:effectLst/>
                    <a:latin typeface="Trebuchet MS"/>
                    <a:ea typeface="Calibri" panose="020F0502020204030204" pitchFamily="34" charset="0"/>
                    <a:cs typeface="Times New Roman"/>
                  </a:rPr>
                  <a:t> – KS3</a:t>
                </a:r>
                <a:endParaRPr lang="en-GB" sz="900" dirty="0">
                  <a:effectLst/>
                  <a:latin typeface="Trebuchet MS"/>
                  <a:ea typeface="Calibri" panose="020F0502020204030204" pitchFamily="34" charset="0"/>
                  <a:cs typeface="Times New Roman"/>
                </a:endParaRPr>
              </a:p>
              <a:p>
                <a:pPr algn="ctr"/>
                <a:r>
                  <a:rPr lang="en-GB" sz="900" b="1">
                    <a:solidFill>
                      <a:srgbClr val="FFFFFF"/>
                    </a:solidFill>
                    <a:latin typeface="Trebuchet MS"/>
                    <a:ea typeface="Calibri"/>
                    <a:cs typeface="Times New Roman"/>
                  </a:rPr>
                  <a:t>SWE/AGR</a:t>
                </a:r>
                <a:endParaRPr lang="en-GB" sz="900" b="1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endParaRPr>
              </a:p>
            </p:txBody>
          </p:sp>
          <p:pic>
            <p:nvPicPr>
              <p:cNvPr id="29" name="Picture 28" descr="Icon&#10;&#10;Description automatically generated">
                <a:extLst>
                  <a:ext uri="{FF2B5EF4-FFF2-40B4-BE49-F238E27FC236}">
                    <a16:creationId xmlns:a16="http://schemas.microsoft.com/office/drawing/2014/main" id="{64BAF17C-E819-DD1E-40FD-06C0B7A50C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35946" y="3154217"/>
                <a:ext cx="768927" cy="745837"/>
              </a:xfrm>
              <a:prstGeom prst="rect">
                <a:avLst/>
              </a:prstGeom>
            </p:spPr>
          </p:pic>
        </p:grp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4D027B2-72E3-75ED-0685-B5AE6E261545}"/>
                </a:ext>
              </a:extLst>
            </p:cNvPr>
            <p:cNvSpPr/>
            <p:nvPr/>
          </p:nvSpPr>
          <p:spPr>
            <a:xfrm>
              <a:off x="4695113" y="3133687"/>
              <a:ext cx="829434" cy="807103"/>
            </a:xfrm>
            <a:prstGeom prst="ellipse">
              <a:avLst/>
            </a:prstGeom>
            <a:noFill/>
            <a:ln w="2222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8E44D9A-BD48-E075-F813-AB50E61E9794}"/>
              </a:ext>
            </a:extLst>
          </p:cNvPr>
          <p:cNvGrpSpPr/>
          <p:nvPr/>
        </p:nvGrpSpPr>
        <p:grpSpPr>
          <a:xfrm>
            <a:off x="6414475" y="1879359"/>
            <a:ext cx="1210946" cy="1276875"/>
            <a:chOff x="8299133" y="3151559"/>
            <a:chExt cx="1210946" cy="1276875"/>
          </a:xfrm>
        </p:grpSpPr>
        <p:sp>
          <p:nvSpPr>
            <p:cNvPr id="50" name="Text Box 2">
              <a:extLst>
                <a:ext uri="{FF2B5EF4-FFF2-40B4-BE49-F238E27FC236}">
                  <a16:creationId xmlns:a16="http://schemas.microsoft.com/office/drawing/2014/main" id="{82AA1A61-6EBB-E960-C781-3C7944761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99133" y="3942886"/>
              <a:ext cx="1210946" cy="4855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Cricket</a:t>
              </a:r>
              <a:endParaRPr lang="en-GB" sz="900" dirty="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Mixed</a:t>
              </a:r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 – KS3/4</a:t>
              </a:r>
              <a:endParaRPr lang="en-GB" sz="900" dirty="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CCR</a:t>
              </a:r>
              <a:endParaRPr lang="en-GB" sz="900" dirty="0"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1A7F600-3445-26D1-F61F-A78E4C83B2D0}"/>
                </a:ext>
              </a:extLst>
            </p:cNvPr>
            <p:cNvGrpSpPr/>
            <p:nvPr/>
          </p:nvGrpSpPr>
          <p:grpSpPr>
            <a:xfrm>
              <a:off x="8500662" y="3151559"/>
              <a:ext cx="829434" cy="807103"/>
              <a:chOff x="8500662" y="3151559"/>
              <a:chExt cx="829434" cy="807103"/>
            </a:xfrm>
          </p:grpSpPr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53715176-3875-8682-B423-CE72ADCF04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581913" y="3179429"/>
                <a:ext cx="552489" cy="711539"/>
              </a:xfrm>
              <a:prstGeom prst="rect">
                <a:avLst/>
              </a:prstGeom>
            </p:spPr>
          </p:pic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0AFC3435-896B-2FAE-0452-DB8B90D4E179}"/>
                  </a:ext>
                </a:extLst>
              </p:cNvPr>
              <p:cNvSpPr/>
              <p:nvPr/>
            </p:nvSpPr>
            <p:spPr>
              <a:xfrm>
                <a:off x="8500662" y="3151559"/>
                <a:ext cx="829434" cy="807103"/>
              </a:xfrm>
              <a:prstGeom prst="ellipse">
                <a:avLst/>
              </a:prstGeom>
              <a:noFill/>
              <a:ln w="222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dirty="0"/>
              </a:p>
            </p:txBody>
          </p:sp>
        </p:grp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576C71D-C3CA-185D-C674-61F34DC6C7AB}"/>
              </a:ext>
            </a:extLst>
          </p:cNvPr>
          <p:cNvGrpSpPr/>
          <p:nvPr/>
        </p:nvGrpSpPr>
        <p:grpSpPr>
          <a:xfrm>
            <a:off x="4538390" y="4249333"/>
            <a:ext cx="1190625" cy="1254376"/>
            <a:chOff x="8457247" y="4987143"/>
            <a:chExt cx="1190625" cy="1254376"/>
          </a:xfrm>
        </p:grpSpPr>
        <p:sp>
          <p:nvSpPr>
            <p:cNvPr id="58" name="Text Box 2">
              <a:extLst>
                <a:ext uri="{FF2B5EF4-FFF2-40B4-BE49-F238E27FC236}">
                  <a16:creationId xmlns:a16="http://schemas.microsoft.com/office/drawing/2014/main" id="{39F2D210-5AE3-4614-78A8-9C3C2E35E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7247" y="5755744"/>
              <a:ext cx="1190625" cy="485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Rounders</a:t>
              </a:r>
              <a:endParaRPr lang="en-GB" sz="900" b="1" dirty="0">
                <a:solidFill>
                  <a:srgbClr val="FFFFFF"/>
                </a:solidFill>
                <a:effectLst/>
                <a:latin typeface="Trebuchet MS"/>
                <a:ea typeface="Calibri" panose="020F0502020204030204" pitchFamily="34" charset="0"/>
                <a:cs typeface="Times New Roman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effectLst/>
                  <a:latin typeface="Trebuchet MS"/>
                  <a:ea typeface="Calibri" panose="020F0502020204030204" pitchFamily="34" charset="0"/>
                  <a:cs typeface="Times New Roman"/>
                </a:rPr>
                <a:t>Mixed – </a:t>
              </a:r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KS3</a:t>
              </a:r>
              <a:endParaRPr lang="en-GB" sz="1100" dirty="0">
                <a:effectLst/>
                <a:latin typeface="Calibri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n-GB" sz="900" b="1" dirty="0">
                  <a:solidFill>
                    <a:srgbClr val="FFFFFF"/>
                  </a:solidFill>
                  <a:latin typeface="Trebuchet MS"/>
                  <a:ea typeface="Calibri" panose="020F0502020204030204" pitchFamily="34" charset="0"/>
                  <a:cs typeface="Times New Roman"/>
                </a:rPr>
                <a:t>NSH</a:t>
              </a:r>
              <a:endParaRPr lang="en-GB" sz="900" b="1" dirty="0">
                <a:solidFill>
                  <a:srgbClr val="FFFFFF"/>
                </a:solidFill>
                <a:effectLst/>
                <a:latin typeface="Trebuchet MS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3" name="Picture 62" descr="A picture containing person, athletic game, sport&#10;&#10;Description automatically generated">
              <a:extLst>
                <a:ext uri="{FF2B5EF4-FFF2-40B4-BE49-F238E27FC236}">
                  <a16:creationId xmlns:a16="http://schemas.microsoft.com/office/drawing/2014/main" id="{263BC288-D389-6BC6-40DE-43AC30C073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631092" y="4987143"/>
              <a:ext cx="838202" cy="803565"/>
            </a:xfrm>
            <a:prstGeom prst="ellipse">
              <a:avLst/>
            </a:prstGeom>
            <a:solidFill>
              <a:srgbClr val="FFFFFF">
                <a:shade val="85000"/>
              </a:srgbClr>
            </a:solidFill>
            <a:ln w="28575" cap="sq">
              <a:solidFill>
                <a:srgbClr val="E6A7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88628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8ec09f-d8d9-4e1c-9c2d-2562990d201e">
      <Terms xmlns="http://schemas.microsoft.com/office/infopath/2007/PartnerControls"/>
    </lcf76f155ced4ddcb4097134ff3c332f>
    <TaxCatchAll xmlns="73de9fcf-2c79-4bc6-9d0a-b6d07db2e995" xsi:nil="true"/>
    <SharedWithUsers xmlns="73de9fcf-2c79-4bc6-9d0a-b6d07db2e995">
      <UserInfo>
        <DisplayName>Steve Nixon</DisplayName>
        <AccountId>45</AccountId>
        <AccountType/>
      </UserInfo>
      <UserInfo>
        <DisplayName>Nicola Sherratt</DisplayName>
        <AccountId>140</AccountId>
        <AccountType/>
      </UserInfo>
      <UserInfo>
        <DisplayName>Hayley Ledger</DisplayName>
        <AccountId>57</AccountId>
        <AccountType/>
      </UserInfo>
      <UserInfo>
        <DisplayName>Alasdair McDougall</DisplayName>
        <AccountId>17</AccountId>
        <AccountType/>
      </UserInfo>
      <UserInfo>
        <DisplayName>Ellen Bishop</DisplayName>
        <AccountId>1028</AccountId>
        <AccountType/>
      </UserInfo>
      <UserInfo>
        <DisplayName>Callum Critchlow</DisplayName>
        <AccountId>115</AccountId>
        <AccountType/>
      </UserInfo>
      <UserInfo>
        <DisplayName>Samantha Brown</DisplayName>
        <AccountId>178</AccountId>
        <AccountType/>
      </UserInfo>
      <UserInfo>
        <DisplayName>Emily Leonard</DisplayName>
        <AccountId>71</AccountId>
        <AccountType/>
      </UserInfo>
      <UserInfo>
        <DisplayName>Sarah Wesley</DisplayName>
        <AccountId>40</AccountId>
        <AccountType/>
      </UserInfo>
      <UserInfo>
        <DisplayName>Ben Stauber</DisplayName>
        <AccountId>113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0FC00222EF14A9071FC0EBC265725" ma:contentTypeVersion="15" ma:contentTypeDescription="Create a new document." ma:contentTypeScope="" ma:versionID="e0be04f6f7f45627bf6e8cc320f98a75">
  <xsd:schema xmlns:xsd="http://www.w3.org/2001/XMLSchema" xmlns:xs="http://www.w3.org/2001/XMLSchema" xmlns:p="http://schemas.microsoft.com/office/2006/metadata/properties" xmlns:ns2="fa8ec09f-d8d9-4e1c-9c2d-2562990d201e" xmlns:ns3="73de9fcf-2c79-4bc6-9d0a-b6d07db2e995" targetNamespace="http://schemas.microsoft.com/office/2006/metadata/properties" ma:root="true" ma:fieldsID="bc055a6ca8a8c85b09b7d9e2a424c988" ns2:_="" ns3:_="">
    <xsd:import namespace="fa8ec09f-d8d9-4e1c-9c2d-2562990d201e"/>
    <xsd:import namespace="73de9fcf-2c79-4bc6-9d0a-b6d07db2e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ec09f-d8d9-4e1c-9c2d-2562990d20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8e9b2e7-0abe-4f93-b2a6-513026dfe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e9fcf-2c79-4bc6-9d0a-b6d07db2e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31f7c38-eb21-44f6-a45e-e8609d5f3cc8}" ma:internalName="TaxCatchAll" ma:showField="CatchAllData" ma:web="73de9fcf-2c79-4bc6-9d0a-b6d07db2e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12CF5-135C-4A3F-A5BC-64EBC7DC3AA1}">
  <ds:schemaRefs>
    <ds:schemaRef ds:uri="73de9fcf-2c79-4bc6-9d0a-b6d07db2e995"/>
    <ds:schemaRef ds:uri="fa8ec09f-d8d9-4e1c-9c2d-2562990d201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EE56E7-1387-46F0-B546-264C90FCFB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32614C-FDF2-4D21-8882-FF71171D86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ec09f-d8d9-4e1c-9c2d-2562990d201e"/>
    <ds:schemaRef ds:uri="73de9fcf-2c79-4bc6-9d0a-b6d07db2e9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Widescreen</PresentationFormat>
  <Paragraphs>87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 Extra-Curricular Programme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Extra-Curricular Schedule</dc:title>
  <dc:creator>Callum Critchlow</dc:creator>
  <cp:lastModifiedBy>Callum Critchlow</cp:lastModifiedBy>
  <cp:revision>144</cp:revision>
  <dcterms:created xsi:type="dcterms:W3CDTF">2022-08-28T12:50:36Z</dcterms:created>
  <dcterms:modified xsi:type="dcterms:W3CDTF">2024-04-15T17:16:44Z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0x010100F660FC00222EF14A9071FC0EBC265725</vt:lpwstr>
  </property>
  <property fmtid="{D5CDD505-2E9C-101B-9397-08002B2CF9AE}" pid="3" name="MediaServiceImageTags">
    <vt:lpwstr/>
  </property>
</Properties>
</file>